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82" r:id="rId4"/>
    <p:sldId id="284" r:id="rId5"/>
    <p:sldId id="286" r:id="rId6"/>
    <p:sldId id="287" r:id="rId7"/>
    <p:sldId id="292" r:id="rId8"/>
    <p:sldId id="283" r:id="rId9"/>
    <p:sldId id="288" r:id="rId10"/>
    <p:sldId id="300" r:id="rId11"/>
    <p:sldId id="293" r:id="rId12"/>
    <p:sldId id="298" r:id="rId13"/>
    <p:sldId id="301" r:id="rId14"/>
    <p:sldId id="302" r:id="rId15"/>
    <p:sldId id="296" r:id="rId16"/>
    <p:sldId id="294" r:id="rId17"/>
    <p:sldId id="297" r:id="rId18"/>
    <p:sldId id="289" r:id="rId19"/>
    <p:sldId id="303" r:id="rId20"/>
    <p:sldId id="29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656047-B981-FB4C-F627-20C5B8FC496B}" v="39" dt="2023-11-27T17:49:02.453"/>
    <p1510:client id="{0C06A41F-6D60-EE64-FC99-7B1BA46382FD}" v="4" dt="2023-11-27T14:26:09.442"/>
    <p1510:client id="{245E61E5-55DD-A8DA-B854-071A0EFE18EA}" v="11" dt="2023-11-27T17:09:06.862"/>
    <p1510:client id="{2A66D26E-C9C5-5D6D-8054-41EA785732C5}" v="260" dt="2023-11-27T17:36:08.150"/>
    <p1510:client id="{36C79639-5658-0B44-1D44-95353DC01B06}" v="4" dt="2023-11-27T15:36:39.524"/>
    <p1510:client id="{3D9DD345-6A4F-98B0-886B-AF390FE4525A}" v="58" dt="2023-11-27T10:22:04.583"/>
    <p1510:client id="{48B57790-95EF-0861-90CF-33E5D83ECAB8}" v="1101" dt="2023-11-27T15:20:16.916"/>
    <p1510:client id="{8203E2DD-7075-3ED8-981F-96D5671BC728}" v="2215" dt="2023-11-27T16:35:34.783"/>
    <p1510:client id="{8955F7C7-4150-EBD2-60DB-766E6A65D0BF}" v="813" dt="2023-11-27T10:34:21.350"/>
    <p1510:client id="{8DBA4C3B-5940-481E-8893-9AAC122664D3}" v="13" dt="2023-11-26T10:23:21.056"/>
    <p1510:client id="{944D43F7-FE03-3D22-863F-2612C7509B3A}" v="68" dt="2023-11-27T16:33:42.087"/>
    <p1510:client id="{944D53A1-4510-5B44-4D6E-FA872D59325F}" v="428" dt="2023-11-27T17:19:47.460"/>
    <p1510:client id="{A2554C7E-D178-D5AE-1E03-B2120803917F}" v="2" dt="2023-11-27T16:35:13.949"/>
    <p1510:client id="{D57081AD-400A-94B6-F39A-AA78459A28C9}" v="30" dt="2023-11-27T13:15:34.946"/>
    <p1510:client id="{D99C8B55-C46E-0AD8-56DB-9766C8465651}" v="102" dt="2023-11-27T14:44:25.791"/>
    <p1510:client id="{DC5CB016-D228-FFE2-B9F3-57A6187646C1}" v="103" dt="2023-11-27T16:58:06.800"/>
    <p1510:client id="{F0295E00-6BCD-D9C7-18CC-8037A0BA71AD}" v="837" dt="2023-11-26T14:07:52.767"/>
    <p1510:client id="{F24C24E7-6D68-0F0F-6A7B-19E92DB0E922}" v="158" dt="2023-11-27T17:34:42.1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3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3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DBEDFE-DFB5-4B0B-8EBB-4661937EE7F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F46BA21-0106-46C9-8110-3AF3AD946A3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We sped up the existing code by adding vector operations in place of loops wherever possible</a:t>
          </a:r>
          <a:r>
            <a:rPr lang="en-GB">
              <a:latin typeface="Calibri Light" panose="020F0302020204030204"/>
            </a:rPr>
            <a:t>, resulting in reduction of running time, a 7% speedup</a:t>
          </a:r>
          <a:endParaRPr lang="en-US"/>
        </a:p>
      </dgm:t>
    </dgm:pt>
    <dgm:pt modelId="{E5ED6FC4-8C85-4152-9856-15328147D563}" type="parTrans" cxnId="{F47C0BB3-9ADC-4466-B594-FABD149275F8}">
      <dgm:prSet/>
      <dgm:spPr/>
      <dgm:t>
        <a:bodyPr/>
        <a:lstStyle/>
        <a:p>
          <a:endParaRPr lang="en-US"/>
        </a:p>
      </dgm:t>
    </dgm:pt>
    <dgm:pt modelId="{AF1A19F5-414E-4C5B-B823-A728AD66D390}" type="sibTrans" cxnId="{F47C0BB3-9ADC-4466-B594-FABD149275F8}">
      <dgm:prSet/>
      <dgm:spPr/>
      <dgm:t>
        <a:bodyPr/>
        <a:lstStyle/>
        <a:p>
          <a:endParaRPr lang="en-US"/>
        </a:p>
      </dgm:t>
    </dgm:pt>
    <dgm:pt modelId="{679A9EFC-6316-434A-80D7-66DD4AE044AF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We tried using other networks like VGG19 for calculating the style loss, we observed similar results across different architectures.</a:t>
          </a:r>
          <a:endParaRPr lang="en-US"/>
        </a:p>
      </dgm:t>
    </dgm:pt>
    <dgm:pt modelId="{EDE59EA9-C102-4B1E-A83D-C15FBC12CF5F}" type="parTrans" cxnId="{A66FB974-86F7-482C-BA12-5B3568E15DE8}">
      <dgm:prSet/>
      <dgm:spPr/>
      <dgm:t>
        <a:bodyPr/>
        <a:lstStyle/>
        <a:p>
          <a:endParaRPr lang="en-US"/>
        </a:p>
      </dgm:t>
    </dgm:pt>
    <dgm:pt modelId="{14B519C5-9B72-4E0A-942C-884AECB7A60D}" type="sibTrans" cxnId="{A66FB974-86F7-482C-BA12-5B3568E15DE8}">
      <dgm:prSet/>
      <dgm:spPr/>
      <dgm:t>
        <a:bodyPr/>
        <a:lstStyle/>
        <a:p>
          <a:endParaRPr lang="en-US"/>
        </a:p>
      </dgm:t>
    </dgm:pt>
    <dgm:pt modelId="{AB06BE4C-C4D0-4625-9A81-A5F5B332D81D}" type="pres">
      <dgm:prSet presAssocID="{64DBEDFE-DFB5-4B0B-8EBB-4661937EE7FA}" presName="root" presStyleCnt="0">
        <dgm:presLayoutVars>
          <dgm:dir/>
          <dgm:resizeHandles val="exact"/>
        </dgm:presLayoutVars>
      </dgm:prSet>
      <dgm:spPr/>
    </dgm:pt>
    <dgm:pt modelId="{0716C305-08D3-485E-94B2-117A12DC7C25}" type="pres">
      <dgm:prSet presAssocID="{DF46BA21-0106-46C9-8110-3AF3AD946A34}" presName="compNode" presStyleCnt="0"/>
      <dgm:spPr/>
    </dgm:pt>
    <dgm:pt modelId="{AAE8E2DA-1C31-40C6-B5C5-38128E438A13}" type="pres">
      <dgm:prSet presAssocID="{DF46BA21-0106-46C9-8110-3AF3AD946A34}" presName="bgRect" presStyleLbl="bgShp" presStyleIdx="0" presStyleCnt="2"/>
      <dgm:spPr/>
    </dgm:pt>
    <dgm:pt modelId="{A0DCFBDE-3B82-42EA-886C-29B23CA6C73D}" type="pres">
      <dgm:prSet presAssocID="{DF46BA21-0106-46C9-8110-3AF3AD946A3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6685D53B-0685-461C-B8C8-EACCD92C4F64}" type="pres">
      <dgm:prSet presAssocID="{DF46BA21-0106-46C9-8110-3AF3AD946A34}" presName="spaceRect" presStyleCnt="0"/>
      <dgm:spPr/>
    </dgm:pt>
    <dgm:pt modelId="{98A3CF9B-8B2E-407A-A949-2893DD177BD3}" type="pres">
      <dgm:prSet presAssocID="{DF46BA21-0106-46C9-8110-3AF3AD946A34}" presName="parTx" presStyleLbl="revTx" presStyleIdx="0" presStyleCnt="2">
        <dgm:presLayoutVars>
          <dgm:chMax val="0"/>
          <dgm:chPref val="0"/>
        </dgm:presLayoutVars>
      </dgm:prSet>
      <dgm:spPr/>
    </dgm:pt>
    <dgm:pt modelId="{4105AD8F-ECDA-4D9A-B30A-ED1F7719A06B}" type="pres">
      <dgm:prSet presAssocID="{AF1A19F5-414E-4C5B-B823-A728AD66D390}" presName="sibTrans" presStyleCnt="0"/>
      <dgm:spPr/>
    </dgm:pt>
    <dgm:pt modelId="{24699799-AB63-4587-94B6-4005F86B3415}" type="pres">
      <dgm:prSet presAssocID="{679A9EFC-6316-434A-80D7-66DD4AE044AF}" presName="compNode" presStyleCnt="0"/>
      <dgm:spPr/>
    </dgm:pt>
    <dgm:pt modelId="{AA598365-DCBD-4D0B-9EF8-B60B770933BF}" type="pres">
      <dgm:prSet presAssocID="{679A9EFC-6316-434A-80D7-66DD4AE044AF}" presName="bgRect" presStyleLbl="bgShp" presStyleIdx="1" presStyleCnt="2"/>
      <dgm:spPr/>
    </dgm:pt>
    <dgm:pt modelId="{EBEEAF04-8722-41BF-B024-9BE25B18EE1F}" type="pres">
      <dgm:prSet presAssocID="{679A9EFC-6316-434A-80D7-66DD4AE044A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AE0AC563-E178-4493-95B8-3708FC2DBA5A}" type="pres">
      <dgm:prSet presAssocID="{679A9EFC-6316-434A-80D7-66DD4AE044AF}" presName="spaceRect" presStyleCnt="0"/>
      <dgm:spPr/>
    </dgm:pt>
    <dgm:pt modelId="{0202AE73-A95A-4099-A19C-E903F8A89C8E}" type="pres">
      <dgm:prSet presAssocID="{679A9EFC-6316-434A-80D7-66DD4AE044A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66FB974-86F7-482C-BA12-5B3568E15DE8}" srcId="{64DBEDFE-DFB5-4B0B-8EBB-4661937EE7FA}" destId="{679A9EFC-6316-434A-80D7-66DD4AE044AF}" srcOrd="1" destOrd="0" parTransId="{EDE59EA9-C102-4B1E-A83D-C15FBC12CF5F}" sibTransId="{14B519C5-9B72-4E0A-942C-884AECB7A60D}"/>
    <dgm:cxn modelId="{F47C0BB3-9ADC-4466-B594-FABD149275F8}" srcId="{64DBEDFE-DFB5-4B0B-8EBB-4661937EE7FA}" destId="{DF46BA21-0106-46C9-8110-3AF3AD946A34}" srcOrd="0" destOrd="0" parTransId="{E5ED6FC4-8C85-4152-9856-15328147D563}" sibTransId="{AF1A19F5-414E-4C5B-B823-A728AD66D390}"/>
    <dgm:cxn modelId="{1B848FB7-2BEF-4866-8F25-86018AA9FEA7}" type="presOf" srcId="{DF46BA21-0106-46C9-8110-3AF3AD946A34}" destId="{98A3CF9B-8B2E-407A-A949-2893DD177BD3}" srcOrd="0" destOrd="0" presId="urn:microsoft.com/office/officeart/2018/2/layout/IconVerticalSolidList"/>
    <dgm:cxn modelId="{ACD943D5-F68E-4660-95F3-9A60E13AAEEF}" type="presOf" srcId="{679A9EFC-6316-434A-80D7-66DD4AE044AF}" destId="{0202AE73-A95A-4099-A19C-E903F8A89C8E}" srcOrd="0" destOrd="0" presId="urn:microsoft.com/office/officeart/2018/2/layout/IconVerticalSolidList"/>
    <dgm:cxn modelId="{E875BCE2-3D0C-4046-998A-3BD272340357}" type="presOf" srcId="{64DBEDFE-DFB5-4B0B-8EBB-4661937EE7FA}" destId="{AB06BE4C-C4D0-4625-9A81-A5F5B332D81D}" srcOrd="0" destOrd="0" presId="urn:microsoft.com/office/officeart/2018/2/layout/IconVerticalSolidList"/>
    <dgm:cxn modelId="{D886FB8A-62A7-48E6-AC58-BD49FBAE2FE4}" type="presParOf" srcId="{AB06BE4C-C4D0-4625-9A81-A5F5B332D81D}" destId="{0716C305-08D3-485E-94B2-117A12DC7C25}" srcOrd="0" destOrd="0" presId="urn:microsoft.com/office/officeart/2018/2/layout/IconVerticalSolidList"/>
    <dgm:cxn modelId="{1506C591-F672-4C0E-8F70-CFFBEDC8A04D}" type="presParOf" srcId="{0716C305-08D3-485E-94B2-117A12DC7C25}" destId="{AAE8E2DA-1C31-40C6-B5C5-38128E438A13}" srcOrd="0" destOrd="0" presId="urn:microsoft.com/office/officeart/2018/2/layout/IconVerticalSolidList"/>
    <dgm:cxn modelId="{D9DF196E-BAEA-44C4-8CBA-CDECC3AFD4A0}" type="presParOf" srcId="{0716C305-08D3-485E-94B2-117A12DC7C25}" destId="{A0DCFBDE-3B82-42EA-886C-29B23CA6C73D}" srcOrd="1" destOrd="0" presId="urn:microsoft.com/office/officeart/2018/2/layout/IconVerticalSolidList"/>
    <dgm:cxn modelId="{BAC387AB-3EBC-44E5-B431-A35013877B56}" type="presParOf" srcId="{0716C305-08D3-485E-94B2-117A12DC7C25}" destId="{6685D53B-0685-461C-B8C8-EACCD92C4F64}" srcOrd="2" destOrd="0" presId="urn:microsoft.com/office/officeart/2018/2/layout/IconVerticalSolidList"/>
    <dgm:cxn modelId="{D491B8B3-B015-4D73-872F-C70FC15D8009}" type="presParOf" srcId="{0716C305-08D3-485E-94B2-117A12DC7C25}" destId="{98A3CF9B-8B2E-407A-A949-2893DD177BD3}" srcOrd="3" destOrd="0" presId="urn:microsoft.com/office/officeart/2018/2/layout/IconVerticalSolidList"/>
    <dgm:cxn modelId="{A351C667-CF43-464D-A049-4B31929966A2}" type="presParOf" srcId="{AB06BE4C-C4D0-4625-9A81-A5F5B332D81D}" destId="{4105AD8F-ECDA-4D9A-B30A-ED1F7719A06B}" srcOrd="1" destOrd="0" presId="urn:microsoft.com/office/officeart/2018/2/layout/IconVerticalSolidList"/>
    <dgm:cxn modelId="{70D4CBCE-7416-48A5-BB30-BCF71930C558}" type="presParOf" srcId="{AB06BE4C-C4D0-4625-9A81-A5F5B332D81D}" destId="{24699799-AB63-4587-94B6-4005F86B3415}" srcOrd="2" destOrd="0" presId="urn:microsoft.com/office/officeart/2018/2/layout/IconVerticalSolidList"/>
    <dgm:cxn modelId="{CFBBEEED-CA91-490C-8AC4-2D295A8172C2}" type="presParOf" srcId="{24699799-AB63-4587-94B6-4005F86B3415}" destId="{AA598365-DCBD-4D0B-9EF8-B60B770933BF}" srcOrd="0" destOrd="0" presId="urn:microsoft.com/office/officeart/2018/2/layout/IconVerticalSolidList"/>
    <dgm:cxn modelId="{64AD67A1-DF36-4F92-AFA4-EE16F3B81E4C}" type="presParOf" srcId="{24699799-AB63-4587-94B6-4005F86B3415}" destId="{EBEEAF04-8722-41BF-B024-9BE25B18EE1F}" srcOrd="1" destOrd="0" presId="urn:microsoft.com/office/officeart/2018/2/layout/IconVerticalSolidList"/>
    <dgm:cxn modelId="{2994630F-0C52-465F-A40A-8FA81B3936C5}" type="presParOf" srcId="{24699799-AB63-4587-94B6-4005F86B3415}" destId="{AE0AC563-E178-4493-95B8-3708FC2DBA5A}" srcOrd="2" destOrd="0" presId="urn:microsoft.com/office/officeart/2018/2/layout/IconVerticalSolidList"/>
    <dgm:cxn modelId="{DC3C8E98-9A08-4C0F-B750-639B606161BD}" type="presParOf" srcId="{24699799-AB63-4587-94B6-4005F86B3415}" destId="{0202AE73-A95A-4099-A19C-E903F8A89C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E8E2DA-1C31-40C6-B5C5-38128E438A13}">
      <dsp:nvSpPr>
        <dsp:cNvPr id="0" name=""/>
        <dsp:cNvSpPr/>
      </dsp:nvSpPr>
      <dsp:spPr>
        <a:xfrm>
          <a:off x="0" y="708097"/>
          <a:ext cx="10515600" cy="13072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DCFBDE-3B82-42EA-886C-29B23CA6C73D}">
      <dsp:nvSpPr>
        <dsp:cNvPr id="0" name=""/>
        <dsp:cNvSpPr/>
      </dsp:nvSpPr>
      <dsp:spPr>
        <a:xfrm>
          <a:off x="395445" y="1002230"/>
          <a:ext cx="718991" cy="7189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A3CF9B-8B2E-407A-A949-2893DD177BD3}">
      <dsp:nvSpPr>
        <dsp:cNvPr id="0" name=""/>
        <dsp:cNvSpPr/>
      </dsp:nvSpPr>
      <dsp:spPr>
        <a:xfrm>
          <a:off x="1509882" y="708097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We sped up the existing code by adding vector operations in place of loops wherever possible</a:t>
          </a:r>
          <a:r>
            <a:rPr lang="en-GB" sz="2200" kern="1200">
              <a:latin typeface="Calibri Light" panose="020F0302020204030204"/>
            </a:rPr>
            <a:t>, resulting in reduction of running time, a 7% speedup</a:t>
          </a:r>
          <a:endParaRPr lang="en-US" sz="2200" kern="1200"/>
        </a:p>
      </dsp:txBody>
      <dsp:txXfrm>
        <a:off x="1509882" y="708097"/>
        <a:ext cx="9005717" cy="1307257"/>
      </dsp:txXfrm>
    </dsp:sp>
    <dsp:sp modelId="{AA598365-DCBD-4D0B-9EF8-B60B770933BF}">
      <dsp:nvSpPr>
        <dsp:cNvPr id="0" name=""/>
        <dsp:cNvSpPr/>
      </dsp:nvSpPr>
      <dsp:spPr>
        <a:xfrm>
          <a:off x="0" y="2342169"/>
          <a:ext cx="10515600" cy="13072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EAF04-8722-41BF-B024-9BE25B18EE1F}">
      <dsp:nvSpPr>
        <dsp:cNvPr id="0" name=""/>
        <dsp:cNvSpPr/>
      </dsp:nvSpPr>
      <dsp:spPr>
        <a:xfrm>
          <a:off x="395445" y="2636302"/>
          <a:ext cx="718991" cy="7189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2AE73-A95A-4099-A19C-E903F8A89C8E}">
      <dsp:nvSpPr>
        <dsp:cNvPr id="0" name=""/>
        <dsp:cNvSpPr/>
      </dsp:nvSpPr>
      <dsp:spPr>
        <a:xfrm>
          <a:off x="1509882" y="2342169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We tried using other networks like VGG19 for calculating the style loss, we observed similar results across different architectures.</a:t>
          </a:r>
          <a:endParaRPr lang="en-US" sz="2200" kern="1200"/>
        </a:p>
      </dsp:txBody>
      <dsp:txXfrm>
        <a:off x="1509882" y="2342169"/>
        <a:ext cx="9005717" cy="1307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svg>
</file>

<file path=ppt/media/image32.png>
</file>

<file path=ppt/media/image33.svg>
</file>

<file path=ppt/media/image34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Farzi Van Gogh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upinjia/stylized-neural-paintin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na superficie dipinta è un pennello che dipinge il colore arancio">
            <a:extLst>
              <a:ext uri="{FF2B5EF4-FFF2-40B4-BE49-F238E27FC236}">
                <a16:creationId xmlns:a16="http://schemas.microsoft.com/office/drawing/2014/main" id="{D6E354FC-7BD6-6588-B3EF-1E4237797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10" r="-2" b="51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Farzi Van Gogh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56FF9-6FB1-502C-5E13-609B4868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F2B76-50AC-E301-BD4A-31AC5A32E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01CEA-B3FE-AE96-6260-6A34045CCBC3}"/>
              </a:ext>
            </a:extLst>
          </p:cNvPr>
          <p:cNvSpPr>
            <a:spLocks/>
          </p:cNvSpPr>
          <p:nvPr/>
        </p:nvSpPr>
        <p:spPr>
          <a:xfrm>
            <a:off x="4646600" y="5871997"/>
            <a:ext cx="3410848" cy="302660"/>
          </a:xfrm>
          <a:prstGeom prst="rect">
            <a:avLst/>
          </a:prstGeom>
        </p:spPr>
        <p:txBody>
          <a:bodyPr/>
          <a:lstStyle/>
          <a:p>
            <a:pPr defTabSz="749808">
              <a:spcAft>
                <a:spcPts val="600"/>
              </a:spcAft>
            </a:pPr>
            <a:r>
              <a:rPr lang="en-US" sz="147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Farzi Van Gogh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03BBB3-6B5E-6981-EC9D-83B9F4DAA3C2}"/>
              </a:ext>
            </a:extLst>
          </p:cNvPr>
          <p:cNvSpPr>
            <a:spLocks/>
          </p:cNvSpPr>
          <p:nvPr/>
        </p:nvSpPr>
        <p:spPr>
          <a:xfrm>
            <a:off x="8436432" y="5871997"/>
            <a:ext cx="2273899" cy="302660"/>
          </a:xfrm>
          <a:prstGeom prst="rect">
            <a:avLst/>
          </a:prstGeom>
        </p:spPr>
        <p:txBody>
          <a:bodyPr/>
          <a:lstStyle/>
          <a:p>
            <a:pPr defTabSz="749808">
              <a:spcAft>
                <a:spcPts val="600"/>
              </a:spcAft>
            </a:pPr>
            <a:fld id="{330EA680-D336-4FF7-8B7A-9848BB0A1C32}" type="slidenum">
              <a:rPr lang="en-US" sz="147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749808"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7" name="Picture 6" descr="A group of yellow flowers&#10;&#10;Description automatically generated">
            <a:extLst>
              <a:ext uri="{FF2B5EF4-FFF2-40B4-BE49-F238E27FC236}">
                <a16:creationId xmlns:a16="http://schemas.microsoft.com/office/drawing/2014/main" id="{E84DBDD5-E6B1-FB41-FCFC-4F9FA5DEB4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4" b="8554"/>
          <a:stretch/>
        </p:blipFill>
        <p:spPr>
          <a:xfrm>
            <a:off x="1481669" y="1719007"/>
            <a:ext cx="3428073" cy="31395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31D441-5E02-EA3F-BB12-7CE05C27A2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5" r="-3" b="4976"/>
          <a:stretch/>
        </p:blipFill>
        <p:spPr>
          <a:xfrm>
            <a:off x="7549595" y="643467"/>
            <a:ext cx="2959288" cy="2723565"/>
          </a:xfrm>
          <a:prstGeom prst="rect">
            <a:avLst/>
          </a:prstGeom>
        </p:spPr>
      </p:pic>
      <p:pic>
        <p:nvPicPr>
          <p:cNvPr id="11" name="Picture 10" descr="A close-up of a painting&#10;&#10;Description automatically generated">
            <a:extLst>
              <a:ext uri="{FF2B5EF4-FFF2-40B4-BE49-F238E27FC236}">
                <a16:creationId xmlns:a16="http://schemas.microsoft.com/office/drawing/2014/main" id="{4CF11B68-0828-1CB6-6B13-0C21DD0B3B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56" r="3292" b="-2"/>
          <a:stretch/>
        </p:blipFill>
        <p:spPr>
          <a:xfrm>
            <a:off x="5702107" y="2769303"/>
            <a:ext cx="1296626" cy="1188324"/>
          </a:xfrm>
          <a:prstGeom prst="rect">
            <a:avLst/>
          </a:prstGeom>
        </p:spPr>
      </p:pic>
      <p:pic>
        <p:nvPicPr>
          <p:cNvPr id="13" name="Content Placeholder 5" descr="A colorful painting of a flower&#10;&#10;Description automatically generated">
            <a:extLst>
              <a:ext uri="{FF2B5EF4-FFF2-40B4-BE49-F238E27FC236}">
                <a16:creationId xmlns:a16="http://schemas.microsoft.com/office/drawing/2014/main" id="{1B6FEDE5-1123-F432-A0C5-E16B228DA6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414" r="-3" b="4444"/>
          <a:stretch/>
        </p:blipFill>
        <p:spPr>
          <a:xfrm>
            <a:off x="7549902" y="3503022"/>
            <a:ext cx="2956703" cy="271151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34E8124-C1BB-2986-EDE9-767CFA593D8F}"/>
              </a:ext>
            </a:extLst>
          </p:cNvPr>
          <p:cNvSpPr/>
          <p:nvPr/>
        </p:nvSpPr>
        <p:spPr>
          <a:xfrm>
            <a:off x="5119452" y="1754503"/>
            <a:ext cx="2386190" cy="8597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9808">
              <a:spcAft>
                <a:spcPts val="600"/>
              </a:spcAft>
            </a:pPr>
            <a:r>
              <a:rPr lang="en-GB" sz="2100" kern="1200">
                <a:solidFill>
                  <a:schemeClr val="bg1"/>
                </a:solidFill>
                <a:latin typeface="+mn-lt"/>
                <a:ea typeface="+mn-ea"/>
                <a:cs typeface="Calibri"/>
              </a:rPr>
              <a:t>Without Laplacian</a:t>
            </a:r>
            <a:endParaRPr lang="en-GB" sz="2100">
              <a:solidFill>
                <a:schemeClr val="bg1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5C7EEE6-CCB4-5AB8-0907-AA4D9F0BEC80}"/>
              </a:ext>
            </a:extLst>
          </p:cNvPr>
          <p:cNvSpPr/>
          <p:nvPr/>
        </p:nvSpPr>
        <p:spPr>
          <a:xfrm>
            <a:off x="5163316" y="4000329"/>
            <a:ext cx="2386190" cy="8597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749808">
              <a:spcAft>
                <a:spcPts val="600"/>
              </a:spcAft>
            </a:pPr>
            <a:r>
              <a:rPr lang="en-GB" sz="2100" kern="1200">
                <a:solidFill>
                  <a:schemeClr val="bg1"/>
                </a:solidFill>
                <a:latin typeface="+mn-lt"/>
                <a:ea typeface="+mn-ea"/>
                <a:cs typeface="Calibri"/>
              </a:rPr>
              <a:t>With Laplacian</a:t>
            </a:r>
            <a:endParaRPr lang="en-GB" sz="210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8101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BDCA0-5A91-8A83-3704-D7026084C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>
                <a:cs typeface="Calibri Light"/>
              </a:rPr>
              <a:t>Lightweight Renderer</a:t>
            </a:r>
            <a:endParaRPr lang="en-GB" sz="5400"/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5C0E-AA25-803E-F310-CF5B5593A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2200">
                <a:cs typeface="Calibri"/>
              </a:rPr>
              <a:t>We designed both the shader and a rasterization network for a new renderer.</a:t>
            </a:r>
          </a:p>
          <a:p>
            <a:r>
              <a:rPr lang="en-GB" sz="2200">
                <a:cs typeface="Calibri"/>
              </a:rPr>
              <a:t>We significantly brought down the number of parameters from </a:t>
            </a:r>
            <a:r>
              <a:rPr lang="en-GB" sz="2200">
                <a:ea typeface="+mn-lt"/>
                <a:cs typeface="+mn-lt"/>
              </a:rPr>
              <a:t>18.1 million to</a:t>
            </a:r>
            <a:r>
              <a:rPr lang="en-GB" sz="2200">
                <a:cs typeface="Calibri"/>
              </a:rPr>
              <a:t> </a:t>
            </a:r>
            <a:r>
              <a:rPr lang="en-GB" sz="2200">
                <a:ea typeface="+mn-lt"/>
                <a:cs typeface="+mn-lt"/>
              </a:rPr>
              <a:t>5.4 million</a:t>
            </a:r>
            <a:r>
              <a:rPr lang="en-GB" sz="2200">
                <a:cs typeface="Calibri"/>
              </a:rPr>
              <a:t>, roughly 3 times.</a:t>
            </a:r>
          </a:p>
          <a:p>
            <a:r>
              <a:rPr lang="en-GB" sz="2200">
                <a:cs typeface="Calibri"/>
              </a:rPr>
              <a:t>We observe an approx. Speedup of 5% in the rendering of images</a:t>
            </a:r>
          </a:p>
        </p:txBody>
      </p:sp>
      <p:pic>
        <p:nvPicPr>
          <p:cNvPr id="9" name="Picture 8" descr="A close up of a person&#10;&#10;Description automatically generated">
            <a:extLst>
              <a:ext uri="{FF2B5EF4-FFF2-40B4-BE49-F238E27FC236}">
                <a16:creationId xmlns:a16="http://schemas.microsoft.com/office/drawing/2014/main" id="{E6DF3FE4-A2A8-8F7E-D624-3047A8E6BF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3C3E5E-2DF5-351A-863E-67FBA3F0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EB3AFD-15CF-DC59-3EA9-74E4B0BF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023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FAED2-D826-D186-D924-D0A8BFE2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Comparing effect of Laplacian Loss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3A5104-492D-578E-9688-CA51C8B2E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51" y="1503906"/>
            <a:ext cx="3964074" cy="3985539"/>
          </a:xfrm>
          <a:prstGeom prst="rect">
            <a:avLst/>
          </a:prstGeom>
        </p:spPr>
      </p:pic>
      <p:pic>
        <p:nvPicPr>
          <p:cNvPr id="3" name="Picture 2" descr="A graph of a weight loss&#10;&#10;Description automatically generated">
            <a:extLst>
              <a:ext uri="{FF2B5EF4-FFF2-40B4-BE49-F238E27FC236}">
                <a16:creationId xmlns:a16="http://schemas.microsoft.com/office/drawing/2014/main" id="{0A28CA13-1FDA-901D-480E-FBFE05662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016" y="1450243"/>
            <a:ext cx="4114328" cy="4103595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8E43F-F522-1A79-2E09-85B03ABC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0DFCBB-5965-A0F7-4657-30E7EFDD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492240"/>
            <a:ext cx="31269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77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C44D5C-631D-FB67-DDF3-FF5E20438EF2}"/>
              </a:ext>
            </a:extLst>
          </p:cNvPr>
          <p:cNvSpPr>
            <a:spLocks/>
          </p:cNvSpPr>
          <p:nvPr/>
        </p:nvSpPr>
        <p:spPr>
          <a:xfrm>
            <a:off x="3885662" y="5733356"/>
            <a:ext cx="4310365" cy="382478"/>
          </a:xfrm>
          <a:prstGeom prst="rect">
            <a:avLst/>
          </a:prstGeom>
        </p:spPr>
        <p:txBody>
          <a:bodyPr/>
          <a:lstStyle/>
          <a:p>
            <a:pPr defTabSz="950976">
              <a:spcAft>
                <a:spcPts val="600"/>
              </a:spcAft>
            </a:pPr>
            <a:r>
              <a:rPr lang="en-US" sz="187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Farzi Van Gogh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326AE-144E-9D17-9BDE-AA4FDE6DB9A8}"/>
              </a:ext>
            </a:extLst>
          </p:cNvPr>
          <p:cNvSpPr>
            <a:spLocks/>
          </p:cNvSpPr>
          <p:nvPr/>
        </p:nvSpPr>
        <p:spPr>
          <a:xfrm>
            <a:off x="8674956" y="5733356"/>
            <a:ext cx="2873577" cy="382478"/>
          </a:xfrm>
          <a:prstGeom prst="rect">
            <a:avLst/>
          </a:prstGeom>
        </p:spPr>
        <p:txBody>
          <a:bodyPr/>
          <a:lstStyle/>
          <a:p>
            <a:pPr defTabSz="950976">
              <a:spcAft>
                <a:spcPts val="600"/>
              </a:spcAft>
            </a:pPr>
            <a:fld id="{330EA680-D336-4FF7-8B7A-9848BB0A1C32}" type="slidenum">
              <a:rPr lang="en-US" sz="187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950976"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6" name="Picture 5" descr="A close up of a clown&#10;&#10;Description automatically generated">
            <a:extLst>
              <a:ext uri="{FF2B5EF4-FFF2-40B4-BE49-F238E27FC236}">
                <a16:creationId xmlns:a16="http://schemas.microsoft.com/office/drawing/2014/main" id="{34BAA3DB-A232-8C10-7039-FEFA49024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920" y="745795"/>
            <a:ext cx="4271401" cy="4300441"/>
          </a:xfrm>
          <a:prstGeom prst="rect">
            <a:avLst/>
          </a:prstGeom>
        </p:spPr>
      </p:pic>
      <p:pic>
        <p:nvPicPr>
          <p:cNvPr id="8" name="Picture 7" descr="A person with green hair and a clown face&#10;&#10;Description automatically generated">
            <a:extLst>
              <a:ext uri="{FF2B5EF4-FFF2-40B4-BE49-F238E27FC236}">
                <a16:creationId xmlns:a16="http://schemas.microsoft.com/office/drawing/2014/main" id="{8115636B-8636-51D1-2F4E-3A5AA6CA0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742164"/>
            <a:ext cx="4279740" cy="431036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A6B06316-ADBC-A71B-F233-5AF9283B1A30}"/>
              </a:ext>
            </a:extLst>
          </p:cNvPr>
          <p:cNvSpPr/>
          <p:nvPr/>
        </p:nvSpPr>
        <p:spPr>
          <a:xfrm>
            <a:off x="5177984" y="2405489"/>
            <a:ext cx="1967433" cy="1113004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0976">
              <a:spcAft>
                <a:spcPts val="600"/>
              </a:spcAft>
            </a:pPr>
            <a:r>
              <a:rPr lang="en-GB" sz="1850" kern="1200">
                <a:solidFill>
                  <a:schemeClr val="bg1"/>
                </a:solidFill>
                <a:latin typeface="+mn-lt"/>
                <a:ea typeface="+mn-ea"/>
                <a:cs typeface="Calibri"/>
              </a:rPr>
              <a:t>Our Render Network</a:t>
            </a:r>
            <a:endParaRPr lang="en-US" sz="18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896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17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mosaic&#10;&#10;Description automatically generated">
            <a:extLst>
              <a:ext uri="{FF2B5EF4-FFF2-40B4-BE49-F238E27FC236}">
                <a16:creationId xmlns:a16="http://schemas.microsoft.com/office/drawing/2014/main" id="{1F02924A-AEAB-BD16-E12A-BD41461D8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42" y="632735"/>
            <a:ext cx="3056361" cy="247565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tatue of a alien&#10;&#10;Description automatically generated">
            <a:extLst>
              <a:ext uri="{FF2B5EF4-FFF2-40B4-BE49-F238E27FC236}">
                <a16:creationId xmlns:a16="http://schemas.microsoft.com/office/drawing/2014/main" id="{B8390427-057D-7414-D754-CE22372E3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30" y="3647376"/>
            <a:ext cx="2727016" cy="271116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524" y="487090"/>
            <a:ext cx="3588174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lack and white image of a bird&#10;&#10;Description automatically generated">
            <a:extLst>
              <a:ext uri="{FF2B5EF4-FFF2-40B4-BE49-F238E27FC236}">
                <a16:creationId xmlns:a16="http://schemas.microsoft.com/office/drawing/2014/main" id="{D796A094-E558-C47B-90F4-0572614F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6194" y="1712987"/>
            <a:ext cx="3252903" cy="31885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4C251-092C-15AD-4900-A5A43F47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548" y="6356350"/>
            <a:ext cx="605960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EF335-6369-F937-48B7-A813E55D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1446" y="6356350"/>
            <a:ext cx="66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Content Placeholder 5" descr="A colorful image of a bird&#10;&#10;Description automatically generated">
            <a:extLst>
              <a:ext uri="{FF2B5EF4-FFF2-40B4-BE49-F238E27FC236}">
                <a16:creationId xmlns:a16="http://schemas.microsoft.com/office/drawing/2014/main" id="{C54D3136-C207-E51F-4542-503685A2C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430417" y="1709040"/>
            <a:ext cx="3104840" cy="3126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E600C7-7166-0D74-C98A-A5C0AED29C65}"/>
              </a:ext>
            </a:extLst>
          </p:cNvPr>
          <p:cNvSpPr txBox="1"/>
          <p:nvPr/>
        </p:nvSpPr>
        <p:spPr>
          <a:xfrm>
            <a:off x="4175125" y="5254625"/>
            <a:ext cx="410633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ea typeface="Calibri"/>
                <a:cs typeface="Calibri"/>
              </a:rPr>
              <a:t>Water-</a:t>
            </a:r>
            <a:r>
              <a:rPr lang="en-GB" sz="2400" err="1">
                <a:ea typeface="Calibri"/>
                <a:cs typeface="Calibri"/>
              </a:rPr>
              <a:t>color</a:t>
            </a:r>
            <a:r>
              <a:rPr lang="en-GB" sz="2400">
                <a:ea typeface="Calibri"/>
                <a:cs typeface="Calibri"/>
              </a:rPr>
              <a:t> Rendered Image</a:t>
            </a:r>
          </a:p>
          <a:p>
            <a:endParaRPr lang="en-GB" sz="240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1BDFB2-9398-EDB3-A547-E50E1AAAF9B5}"/>
              </a:ext>
            </a:extLst>
          </p:cNvPr>
          <p:cNvSpPr txBox="1"/>
          <p:nvPr/>
        </p:nvSpPr>
        <p:spPr>
          <a:xfrm>
            <a:off x="8429626" y="5244041"/>
            <a:ext cx="396874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ea typeface="Calibri"/>
                <a:cs typeface="Calibri"/>
              </a:rPr>
              <a:t>Style Transferred Image</a:t>
            </a:r>
            <a:endParaRPr lang="en-US" sz="2400">
              <a:ea typeface="Calibri"/>
              <a:cs typeface="Calibri"/>
            </a:endParaRPr>
          </a:p>
          <a:p>
            <a:endParaRPr lang="en-GB" sz="2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02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8122D9-6BD6-581D-48AC-CEEBC9D51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Comparison of Models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loss and loss&#10;&#10;Description automatically generated">
            <a:extLst>
              <a:ext uri="{FF2B5EF4-FFF2-40B4-BE49-F238E27FC236}">
                <a16:creationId xmlns:a16="http://schemas.microsoft.com/office/drawing/2014/main" id="{50E74E48-7EEE-6E6A-BF11-D00255506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" r="8069" b="1"/>
          <a:stretch/>
        </p:blipFill>
        <p:spPr>
          <a:xfrm>
            <a:off x="373519" y="1413795"/>
            <a:ext cx="3856750" cy="4294548"/>
          </a:xfrm>
          <a:prstGeom prst="rect">
            <a:avLst/>
          </a:prstGeom>
        </p:spPr>
      </p:pic>
      <p:pic>
        <p:nvPicPr>
          <p:cNvPr id="7" name="Picture 6" descr="A graph of a number of different colored lines&#10;&#10;Description automatically generated">
            <a:extLst>
              <a:ext uri="{FF2B5EF4-FFF2-40B4-BE49-F238E27FC236}">
                <a16:creationId xmlns:a16="http://schemas.microsoft.com/office/drawing/2014/main" id="{92891C9C-FD5D-7DB4-253F-B7003882FC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7" r="9405" b="1"/>
          <a:stretch/>
        </p:blipFill>
        <p:spPr>
          <a:xfrm>
            <a:off x="4457706" y="1356791"/>
            <a:ext cx="3878215" cy="4430019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755EE-B5BD-6DC6-97CF-493C87BCD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F6C12A-F9BB-C3E1-D181-45E92CE2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492240"/>
            <a:ext cx="31269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71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amera lens">
            <a:extLst>
              <a:ext uri="{FF2B5EF4-FFF2-40B4-BE49-F238E27FC236}">
                <a16:creationId xmlns:a16="http://schemas.microsoft.com/office/drawing/2014/main" id="{13805475-6C18-E2B1-57A2-ACC63D450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86" r="36233" b="-4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6FF25-AB5B-99E9-9B06-62824A2F3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GB" sz="4000">
                <a:cs typeface="Calibri Light"/>
              </a:rPr>
              <a:t>Video Style Transfer</a:t>
            </a:r>
            <a:endParaRPr lang="en-GB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3F569-7A52-9F22-5667-75935704F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000">
                <a:cs typeface="Calibri"/>
              </a:rPr>
              <a:t>We extended this style transfer framework to videos.</a:t>
            </a:r>
            <a:endParaRPr lang="en-GB" sz="2000">
              <a:ea typeface="Calibri"/>
              <a:cs typeface="Calibri"/>
            </a:endParaRPr>
          </a:p>
          <a:p>
            <a:r>
              <a:rPr lang="en-GB" sz="2000">
                <a:cs typeface="Calibri"/>
              </a:rPr>
              <a:t>We added another interface that takes a video and renders it into a particular input style</a:t>
            </a:r>
          </a:p>
          <a:p>
            <a:pPr marL="0" indent="0">
              <a:buNone/>
            </a:pPr>
            <a:endParaRPr lang="en-GB" sz="2000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ED720A-A36A-1DE4-9B48-B236747D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05024" y="6356350"/>
            <a:ext cx="4323832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5FA139-068E-734A-CE0D-3D337EB32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70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B1D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hi2">
            <a:hlinkClick r:id="" action="ppaction://media"/>
            <a:extLst>
              <a:ext uri="{FF2B5EF4-FFF2-40B4-BE49-F238E27FC236}">
                <a16:creationId xmlns:a16="http://schemas.microsoft.com/office/drawing/2014/main" id="{668F33CD-D4F8-389F-751F-AC0E05FEC6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1035" y="864108"/>
            <a:ext cx="5129784" cy="512978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339D63-D46A-6C6E-BDC8-2BB1E068F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Farzi Van Gogh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hi1">
            <a:hlinkClick r:id="" action="ppaction://media"/>
            <a:extLst>
              <a:ext uri="{FF2B5EF4-FFF2-40B4-BE49-F238E27FC236}">
                <a16:creationId xmlns:a16="http://schemas.microsoft.com/office/drawing/2014/main" id="{B642F7F4-327F-6897-02C6-D0663D2AB3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1180" y="864108"/>
            <a:ext cx="5129784" cy="512978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8E883-7FDD-80D2-2D45-A683528C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97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6B2ED-FBDB-0630-AA52-AAFBC7933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>
                <a:cs typeface="Calibri Light"/>
              </a:rPr>
              <a:t>Other contributions</a:t>
            </a:r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F122F4-0FFE-BCBA-2991-780C1FED9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5A1B1F-C0F1-EF7B-9DBE-2E8502C8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73254" y="6356350"/>
            <a:ext cx="247749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5659A18-78E3-B2CF-10B6-CA7FBB3B07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35021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634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808DB-248F-A28B-BA87-877BD8BDD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  <a:ea typeface="Calibri Light"/>
                <a:cs typeface="Calibri Light"/>
              </a:rPr>
              <a:t>Changes made in code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7D943-EE5C-9D54-DA0B-69A0E502E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>
                <a:ea typeface="Calibri"/>
                <a:cs typeface="Calibri"/>
              </a:rPr>
              <a:t>Source Code </a:t>
            </a:r>
            <a:r>
              <a:rPr lang="en-GB">
                <a:ea typeface="Calibri"/>
                <a:cs typeface="Calibri"/>
                <a:hlinkClick r:id="rId2"/>
              </a:rPr>
              <a:t>Stylized Neural Painting</a:t>
            </a:r>
            <a:endParaRPr lang="en-GB">
              <a:ea typeface="Calibri"/>
              <a:cs typeface="Calibri"/>
            </a:endParaRPr>
          </a:p>
          <a:p>
            <a:r>
              <a:rPr lang="en-GB">
                <a:ea typeface="Calibri"/>
                <a:cs typeface="Calibri"/>
              </a:rPr>
              <a:t>In loss.py added code for </a:t>
            </a:r>
            <a:r>
              <a:rPr lang="en-GB" err="1">
                <a:ea typeface="Calibri"/>
                <a:cs typeface="Calibri"/>
              </a:rPr>
              <a:t>laplacian</a:t>
            </a:r>
            <a:r>
              <a:rPr lang="en-GB">
                <a:ea typeface="Calibri"/>
                <a:cs typeface="Calibri"/>
              </a:rPr>
              <a:t> loss in </a:t>
            </a:r>
            <a:r>
              <a:rPr lang="en-GB" err="1">
                <a:ea typeface="Calibri"/>
                <a:cs typeface="Calibri"/>
              </a:rPr>
              <a:t>VGGStyleLoss</a:t>
            </a:r>
            <a:r>
              <a:rPr lang="en-GB">
                <a:ea typeface="Calibri"/>
                <a:cs typeface="Calibri"/>
              </a:rPr>
              <a:t> class.</a:t>
            </a:r>
            <a:endParaRPr lang="en-US">
              <a:ea typeface="Calibri"/>
              <a:cs typeface="Calibri"/>
            </a:endParaRPr>
          </a:p>
          <a:p>
            <a:r>
              <a:rPr lang="en-GB">
                <a:ea typeface="Calibri"/>
                <a:cs typeface="Calibri"/>
              </a:rPr>
              <a:t>Created the classes Shader, Rasterizer and Light-Net for building our renderer model.</a:t>
            </a:r>
          </a:p>
          <a:p>
            <a:r>
              <a:rPr lang="en-GB">
                <a:ea typeface="Calibri"/>
                <a:cs typeface="Calibri"/>
              </a:rPr>
              <a:t>Added </a:t>
            </a:r>
            <a:r>
              <a:rPr lang="en-GB" err="1">
                <a:ea typeface="Calibri"/>
                <a:cs typeface="Calibri"/>
              </a:rPr>
              <a:t>VideoPainter</a:t>
            </a:r>
            <a:r>
              <a:rPr lang="en-GB">
                <a:ea typeface="Calibri"/>
                <a:cs typeface="Calibri"/>
              </a:rPr>
              <a:t> class for implementing rendering transfer over Videos.</a:t>
            </a:r>
          </a:p>
          <a:p>
            <a:r>
              <a:rPr lang="en-GB">
                <a:ea typeface="Calibri"/>
                <a:cs typeface="Calibri"/>
              </a:rPr>
              <a:t>Created demo_video.py as an interface for video rendering.</a:t>
            </a:r>
          </a:p>
          <a:p>
            <a:pPr marL="0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170EE3-F787-1B2F-F4F8-D7F910B63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A94237-EAFB-34C7-0068-FDD66844C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90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FF79FE-5C64-8689-8814-6123A8DCD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>
                <a:ea typeface="Calibri Light"/>
                <a:cs typeface="Calibri Light"/>
              </a:rPr>
              <a:t>Task description</a:t>
            </a:r>
            <a:endParaRPr lang="en-US" sz="5400" b="1">
              <a:cs typeface="Calibri Light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C5454-75B4-BCC3-8000-E90DCF596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Generate a painted version of a target image, choosing a specific painting style (oil painting, water-color).</a:t>
            </a:r>
          </a:p>
          <a:p>
            <a:r>
              <a:rPr lang="en-US" sz="2200">
                <a:ea typeface="+mn-lt"/>
                <a:cs typeface="+mn-lt"/>
              </a:rPr>
              <a:t>Utilize neural style transfer to apply the artistic style of a different reference image to the painted version.</a:t>
            </a:r>
          </a:p>
          <a:p>
            <a:endParaRPr lang="en-US" sz="2200">
              <a:cs typeface="Calibri"/>
            </a:endParaRPr>
          </a:p>
          <a:p>
            <a:endParaRPr lang="en-US" sz="2200">
              <a:cs typeface="Calibri"/>
            </a:endParaRPr>
          </a:p>
        </p:txBody>
      </p:sp>
      <p:pic>
        <p:nvPicPr>
          <p:cNvPr id="4" name="Picture 3" descr="A waterfall in the mountains&#10;&#10;Description automatically generated">
            <a:extLst>
              <a:ext uri="{FF2B5EF4-FFF2-40B4-BE49-F238E27FC236}">
                <a16:creationId xmlns:a16="http://schemas.microsoft.com/office/drawing/2014/main" id="{9B250B9C-A62E-3DCC-259C-A1D925BAEE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E742F-5255-49D0-EA3D-ECC0503BB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1992B-2FF6-441F-351A-79E487A1F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Farzi Van Gogh</a:t>
            </a:r>
          </a:p>
        </p:txBody>
      </p:sp>
      <p:pic>
        <p:nvPicPr>
          <p:cNvPr id="7" name="Picture 6" descr="A waterfall in a green valley&#10;&#10;Description automatically generated">
            <a:extLst>
              <a:ext uri="{FF2B5EF4-FFF2-40B4-BE49-F238E27FC236}">
                <a16:creationId xmlns:a16="http://schemas.microsoft.com/office/drawing/2014/main" id="{98C89D9C-9B6E-06AB-EBC9-3E5286D05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614" y="-432"/>
            <a:ext cx="2584305" cy="237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053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F5A902-213E-1F24-F533-618C90BBB7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5413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6B87E-BDA0-D4BB-A5ED-39B9EBED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  <a:cs typeface="Calibri Light"/>
              </a:rPr>
              <a:t>Work Division </a:t>
            </a:r>
            <a:br>
              <a:rPr lang="en-GB">
                <a:solidFill>
                  <a:srgbClr val="FFFFFF"/>
                </a:solidFill>
                <a:cs typeface="Calibri Light"/>
              </a:rPr>
            </a:br>
            <a:endParaRPr lang="en-GB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4113C-91A6-BECE-0DB9-4BED4833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0127" y="1133980"/>
            <a:ext cx="9053945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GB" sz="240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GB" sz="2400">
                <a:solidFill>
                  <a:srgbClr val="FFFFFF"/>
                </a:solidFill>
                <a:ea typeface="+mn-lt"/>
                <a:cs typeface="+mn-lt"/>
              </a:rPr>
              <a:t>Ideation/Searching for related papers – Akshat, Soham</a:t>
            </a:r>
            <a:endParaRPr lang="en-GB" sz="2400">
              <a:solidFill>
                <a:srgbClr val="FFFFFF"/>
              </a:solidFill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Analysing Base paper model and reproducing – Akshat, Ayush</a:t>
            </a:r>
            <a:endParaRPr lang="en-GB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Introduction of Laplacian – Ayush, Soham</a:t>
            </a:r>
            <a:endParaRPr lang="en-GB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Application to videos – </a:t>
            </a:r>
            <a:r>
              <a:rPr lang="en-GB" sz="2400" err="1">
                <a:solidFill>
                  <a:srgbClr val="FFFFFF"/>
                </a:solidFill>
                <a:cs typeface="Calibri"/>
              </a:rPr>
              <a:t>Sankalan</a:t>
            </a:r>
            <a:r>
              <a:rPr lang="en-GB" sz="2400">
                <a:solidFill>
                  <a:srgbClr val="FFFFFF"/>
                </a:solidFill>
                <a:cs typeface="Calibri"/>
              </a:rPr>
              <a:t>, Soham</a:t>
            </a:r>
            <a:endParaRPr lang="en-GB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New model with fewer parameters – Ayush, </a:t>
            </a:r>
            <a:r>
              <a:rPr lang="en-GB" sz="2400" err="1">
                <a:solidFill>
                  <a:srgbClr val="FFFFFF"/>
                </a:solidFill>
                <a:cs typeface="Calibri"/>
              </a:rPr>
              <a:t>Sankalan</a:t>
            </a:r>
            <a:endParaRPr lang="en-GB" sz="2400" err="1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ea typeface="+mn-lt"/>
                <a:cs typeface="+mn-lt"/>
              </a:rPr>
              <a:t>Trying new architecture like VGG19 in base model – Akshat, </a:t>
            </a:r>
            <a:r>
              <a:rPr lang="en-GB" sz="2400" err="1">
                <a:solidFill>
                  <a:srgbClr val="FFFFFF"/>
                </a:solidFill>
                <a:ea typeface="+mn-lt"/>
                <a:cs typeface="+mn-lt"/>
              </a:rPr>
              <a:t>Sankalan</a:t>
            </a:r>
            <a:endParaRPr lang="en-GB" sz="2400" err="1">
              <a:solidFill>
                <a:srgbClr val="FFFFFF"/>
              </a:solidFill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Code Optimization like vectorization – Andreas, </a:t>
            </a:r>
            <a:r>
              <a:rPr lang="en-GB" sz="2400" err="1">
                <a:solidFill>
                  <a:srgbClr val="FFFFFF"/>
                </a:solidFill>
                <a:cs typeface="Calibri"/>
              </a:rPr>
              <a:t>Sankalan</a:t>
            </a:r>
            <a:endParaRPr lang="en-GB" sz="2400" err="1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Writing of scripts for data generation – Akshat, Andreas</a:t>
            </a:r>
            <a:endParaRPr lang="en-GB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GB" sz="2400">
                <a:solidFill>
                  <a:srgbClr val="FFFFFF"/>
                </a:solidFill>
                <a:ea typeface="+mn-lt"/>
                <a:cs typeface="+mn-lt"/>
              </a:rPr>
              <a:t>Preparation of presentation/report - Andreas, Soham</a:t>
            </a:r>
          </a:p>
          <a:p>
            <a:r>
              <a:rPr lang="en-GB" sz="2400">
                <a:solidFill>
                  <a:srgbClr val="FFFFFF"/>
                </a:solidFill>
                <a:cs typeface="Calibri"/>
              </a:rPr>
              <a:t>Writing scripts for plotting  - Andreas, Ayush</a:t>
            </a:r>
            <a:endParaRPr lang="en-GB" sz="240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GB" sz="2400">
              <a:solidFill>
                <a:srgbClr val="FFFFFF"/>
              </a:solidFill>
              <a:cs typeface="Calibri"/>
            </a:endParaRPr>
          </a:p>
          <a:p>
            <a:endParaRPr lang="en-GB" sz="2400">
              <a:solidFill>
                <a:srgbClr val="FFFFFF"/>
              </a:solidFill>
              <a:cs typeface="Calibri"/>
            </a:endParaRPr>
          </a:p>
          <a:p>
            <a:endParaRPr lang="en-GB" sz="2400">
              <a:solidFill>
                <a:srgbClr val="FFFFFF"/>
              </a:solidFill>
              <a:cs typeface="Calibri"/>
            </a:endParaRPr>
          </a:p>
          <a:p>
            <a:endParaRPr lang="en-GB" sz="2400">
              <a:solidFill>
                <a:srgbClr val="FFFFFF"/>
              </a:solidFill>
              <a:cs typeface="Calibri"/>
            </a:endParaRPr>
          </a:p>
          <a:p>
            <a:endParaRPr lang="en-GB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D18A7-7123-C109-B003-22E4E3533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35249" y="6001756"/>
            <a:ext cx="8154525" cy="719719"/>
          </a:xfrm>
        </p:spPr>
        <p:txBody>
          <a:bodyPr>
            <a:noAutofit/>
          </a:bodyPr>
          <a:lstStyle/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cs typeface="Calibri"/>
              </a:rPr>
              <a:t>All team members have contributions in all the above topics but people specializing in the corresponding points have been mentioned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C45B1-3B5E-AA29-F5CE-E4691FDC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19860" y="6356350"/>
            <a:ext cx="1533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410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A180A-E022-18ED-D409-A2CF0D60E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>
                <a:cs typeface="Calibri Light"/>
              </a:rPr>
              <a:t>Approach</a:t>
            </a:r>
            <a:endParaRPr lang="en-GB" sz="5400" b="1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592B0-0FB9-A9D5-2382-11EB7555D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200">
                <a:cs typeface="Calibri"/>
              </a:rPr>
              <a:t>We built on the paper '</a:t>
            </a:r>
            <a:r>
              <a:rPr lang="en-GB" sz="2200">
                <a:ea typeface="+mn-lt"/>
                <a:cs typeface="+mn-lt"/>
              </a:rPr>
              <a:t>Stylized Neural Painting' by </a:t>
            </a:r>
            <a:r>
              <a:rPr lang="en-GB" sz="2200" err="1">
                <a:ea typeface="+mn-lt"/>
                <a:cs typeface="+mn-lt"/>
              </a:rPr>
              <a:t>Zhengxia</a:t>
            </a:r>
            <a:r>
              <a:rPr lang="en-GB" sz="2200">
                <a:ea typeface="+mn-lt"/>
                <a:cs typeface="+mn-lt"/>
              </a:rPr>
              <a:t> Zou and Co.</a:t>
            </a:r>
          </a:p>
          <a:p>
            <a:r>
              <a:rPr lang="en-GB" sz="2200">
                <a:ea typeface="+mn-lt"/>
                <a:cs typeface="+mn-lt"/>
              </a:rPr>
              <a:t>The paper gives separate frameworks for rendering an image as a style and then transferring into a particular style.</a:t>
            </a:r>
          </a:p>
          <a:p>
            <a:endParaRPr lang="en-GB" sz="2200">
              <a:cs typeface="Calibri"/>
            </a:endParaRPr>
          </a:p>
        </p:txBody>
      </p:sp>
      <p:pic>
        <p:nvPicPr>
          <p:cNvPr id="6" name="Picture 5" descr="A painting of a mountain&#10;&#10;Description automatically generated">
            <a:extLst>
              <a:ext uri="{FF2B5EF4-FFF2-40B4-BE49-F238E27FC236}">
                <a16:creationId xmlns:a16="http://schemas.microsoft.com/office/drawing/2014/main" id="{7B9AF893-4C00-7550-8EF3-1D61A3ADB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37B7F0-F80D-85A8-4250-80FD6D5C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01C66D-7F86-9551-B8BF-7AB8DF7DD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 descr="A fire burning in a fire pit&#10;&#10;Description automatically generated">
            <a:extLst>
              <a:ext uri="{FF2B5EF4-FFF2-40B4-BE49-F238E27FC236}">
                <a16:creationId xmlns:a16="http://schemas.microsoft.com/office/drawing/2014/main" id="{0051D70F-16EB-60A2-5077-7D917D4C5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210" y="3221"/>
            <a:ext cx="2559567" cy="241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63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61196-B9E1-AA46-F49D-F9289DFD9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GB" sz="4800">
                <a:cs typeface="Calibri Light"/>
              </a:rPr>
              <a:t>Renderer</a:t>
            </a:r>
            <a:endParaRPr lang="en-GB" sz="4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D785AD-9D27-BB71-56CA-8695C4B4A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042" y="2599509"/>
            <a:ext cx="5571939" cy="3639450"/>
          </a:xfrm>
        </p:spPr>
        <p:txBody>
          <a:bodyPr anchor="ctr">
            <a:normAutofit/>
          </a:bodyPr>
          <a:lstStyle/>
          <a:p>
            <a:r>
              <a:rPr lang="en-US" sz="2000">
                <a:cs typeface="Calibri"/>
              </a:rPr>
              <a:t>The renderer has two parts, the shading network and the rasterization network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cs typeface="Calibri"/>
              </a:rPr>
              <a:t>The shading network is used to generate the stroke colormap.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cs typeface="Calibri"/>
              </a:rPr>
              <a:t>The rasterization network is used for generating the stoke </a:t>
            </a:r>
            <a:r>
              <a:rPr lang="en-US" sz="2000"/>
              <a:t>silhouette</a:t>
            </a:r>
            <a:r>
              <a:rPr lang="en-US" sz="2000">
                <a:cs typeface="Calibri"/>
              </a:rPr>
              <a:t>.</a:t>
            </a:r>
            <a:endParaRPr lang="en-US" sz="2000">
              <a:ea typeface="Calibri"/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6" name="Content Placeholder 5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7DFBAC47-1699-1E93-BE87-F09AB3020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2770543"/>
            <a:ext cx="5150277" cy="314166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33CEF-4F39-8180-A22B-6A1CD053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1506D-3443-C70B-F5FE-9A67828F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01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61196-B9E1-AA46-F49D-F9289DFD9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35" y="564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GB" sz="4800">
                <a:cs typeface="Calibri Light"/>
              </a:rPr>
              <a:t>     Image generation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D785AD-9D27-BB71-56CA-8695C4B4A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042" y="2599509"/>
            <a:ext cx="5571939" cy="3639450"/>
          </a:xfrm>
        </p:spPr>
        <p:txBody>
          <a:bodyPr anchor="ctr">
            <a:normAutofit/>
          </a:bodyPr>
          <a:lstStyle/>
          <a:p>
            <a:r>
              <a:rPr lang="en-US" sz="2000">
                <a:cs typeface="Calibri"/>
              </a:rPr>
              <a:t>For making the final rendered image, we start with a set of stoke parameters.</a:t>
            </a:r>
          </a:p>
          <a:p>
            <a:r>
              <a:rPr lang="en-US" sz="2000">
                <a:cs typeface="Calibri"/>
              </a:rPr>
              <a:t>We generate an image by feeding these parameters into the trained renderer.</a:t>
            </a:r>
          </a:p>
          <a:p>
            <a:r>
              <a:rPr lang="en-US" sz="2000">
                <a:cs typeface="Calibri"/>
              </a:rPr>
              <a:t>We now optimize these parameters using gradient descent.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33CEF-4F39-8180-A22B-6A1CD053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1506D-3443-C70B-F5FE-9A67828F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7" name="Content Placeholder 5" descr="A diagram of a bird&#10;&#10;Description automatically generated">
            <a:extLst>
              <a:ext uri="{FF2B5EF4-FFF2-40B4-BE49-F238E27FC236}">
                <a16:creationId xmlns:a16="http://schemas.microsoft.com/office/drawing/2014/main" id="{0465EEFE-BB80-143B-77C3-C2F806BDA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588" y="2394442"/>
            <a:ext cx="4817668" cy="350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61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61196-B9E1-AA46-F49D-F9289DFD9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35" y="564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GB" sz="4800">
                <a:cs typeface="Calibri Light"/>
              </a:rPr>
              <a:t>     Loss function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D785AD-9D27-BB71-56CA-8695C4B4A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769" y="3589119"/>
            <a:ext cx="9797575" cy="2837866"/>
          </a:xfrm>
        </p:spPr>
        <p:txBody>
          <a:bodyPr anchor="ctr">
            <a:normAutofit/>
          </a:bodyPr>
          <a:lstStyle/>
          <a:p>
            <a:r>
              <a:rPr lang="en-US" sz="2000">
                <a:cs typeface="Calibri"/>
              </a:rPr>
              <a:t>For rendering the loss used is the sum of pixel l1 loss and a translation loss which the paper names as </a:t>
            </a:r>
            <a:r>
              <a:rPr lang="en-US" sz="2000" err="1">
                <a:cs typeface="Calibri"/>
              </a:rPr>
              <a:t>sinkhorn</a:t>
            </a:r>
            <a:r>
              <a:rPr lang="en-US" sz="2000">
                <a:cs typeface="Calibri"/>
              </a:rPr>
              <a:t> loss.</a:t>
            </a:r>
            <a:endParaRPr lang="en-US"/>
          </a:p>
          <a:p>
            <a:r>
              <a:rPr lang="en-US" sz="2000">
                <a:cs typeface="Calibri"/>
              </a:rPr>
              <a:t>For style transfer we add a term of style loss to the above losses.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cs typeface="Calibri"/>
              </a:rPr>
              <a:t>The style loss is calculated using the </a:t>
            </a:r>
            <a:r>
              <a:rPr lang="en-US" sz="2000" err="1">
                <a:cs typeface="Calibri"/>
              </a:rPr>
              <a:t>Grammian</a:t>
            </a:r>
            <a:r>
              <a:rPr lang="en-US" sz="2000">
                <a:cs typeface="Calibri"/>
              </a:rPr>
              <a:t> of the rendered image and the style image after passing through some layers of a pretrained VGG16 network.</a:t>
            </a: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33CEF-4F39-8180-A22B-6A1CD053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1506D-3443-C70B-F5FE-9A67828F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6" name="Picture 5" descr="A black and orange text&#10;&#10;Description automatically generated">
            <a:extLst>
              <a:ext uri="{FF2B5EF4-FFF2-40B4-BE49-F238E27FC236}">
                <a16:creationId xmlns:a16="http://schemas.microsoft.com/office/drawing/2014/main" id="{92CFBDBA-4979-F51F-CCE9-6CA3B5D91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932" y="2407170"/>
            <a:ext cx="5979225" cy="83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7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B0E5A-A0AB-1898-8C18-AD09B18893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GB" sz="5000">
                <a:cs typeface="Calibri Light"/>
              </a:rPr>
              <a:t>Major Contributions</a:t>
            </a:r>
            <a:endParaRPr lang="en-US" sz="5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0106CA-19E1-BDBB-BC5A-A18031D43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algn="l">
              <a:buChar char="•"/>
            </a:pPr>
            <a:r>
              <a:rPr lang="en-GB" sz="1500">
                <a:cs typeface="Calibri"/>
              </a:rPr>
              <a:t>Modifying loss function using Laplacian</a:t>
            </a:r>
            <a:endParaRPr lang="en-US" sz="1500">
              <a:ea typeface="Calibri"/>
              <a:cs typeface="Calibri"/>
            </a:endParaRPr>
          </a:p>
          <a:p>
            <a:pPr marL="285750" indent="-285750" algn="l">
              <a:buChar char="•"/>
            </a:pPr>
            <a:r>
              <a:rPr lang="en-GB" sz="1500">
                <a:cs typeface="Calibri"/>
              </a:rPr>
              <a:t>Using a lightweight renderer architecture</a:t>
            </a:r>
            <a:endParaRPr lang="en-GB" sz="1500">
              <a:ea typeface="Calibri" panose="020F0502020204030204"/>
              <a:cs typeface="Calibri"/>
            </a:endParaRPr>
          </a:p>
          <a:p>
            <a:pPr marL="285750" indent="-285750" algn="l">
              <a:buChar char="•"/>
            </a:pPr>
            <a:r>
              <a:rPr lang="en-GB" sz="1500">
                <a:cs typeface="Calibri"/>
              </a:rPr>
              <a:t>Extending the implementation for videos</a:t>
            </a:r>
            <a:endParaRPr lang="en-GB" sz="1500">
              <a:ea typeface="Calibri" panose="020F0502020204030204"/>
              <a:cs typeface="Calibri"/>
            </a:endParaRPr>
          </a:p>
        </p:txBody>
      </p:sp>
      <p:sp>
        <p:nvSpPr>
          <p:cNvPr id="12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D6340B-82A2-5575-1946-5AE203220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B8F1BA-0CF8-1584-D74E-7E5EC0476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05278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ED1773-653D-4C18-730C-F76AC158A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1800" y="6356350"/>
            <a:ext cx="7620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15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7F8E8-DF43-63F0-727A-608CB65F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Laplacian </a:t>
            </a:r>
            <a:endParaRPr lang="en-US" sz="5400"/>
          </a:p>
        </p:txBody>
      </p:sp>
      <p:sp>
        <p:nvSpPr>
          <p:cNvPr id="65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CF6A3-568E-CD0F-C56B-EDE1FEEB4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000">
                <a:latin typeface="Arial"/>
                <a:ea typeface="+mn-lt"/>
                <a:cs typeface="Arial"/>
              </a:rPr>
              <a:t>Inspired by</a:t>
            </a:r>
            <a:r>
              <a:rPr lang="en-US" sz="1900">
                <a:latin typeface="Arial"/>
                <a:ea typeface="+mn-lt"/>
                <a:cs typeface="Arial"/>
              </a:rPr>
              <a:t> </a:t>
            </a:r>
            <a:r>
              <a:rPr lang="en-US" sz="1900">
                <a:latin typeface="system-ui"/>
                <a:ea typeface="+mn-lt"/>
                <a:cs typeface="+mn-lt"/>
              </a:rPr>
              <a:t>Laplacian-Steered Neural Style Transfer by </a:t>
            </a:r>
            <a:r>
              <a:rPr lang="en-US" sz="1900">
                <a:ea typeface="+mn-lt"/>
                <a:cs typeface="+mn-lt"/>
              </a:rPr>
              <a:t>Shaohua Li and Co.</a:t>
            </a:r>
            <a:endParaRPr lang="en-US" sz="1900">
              <a:latin typeface="system-ui"/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 Incorporated Laplacian loss within neural style transfer to accentuate and sharpen edge features for enhanced visual definition</a:t>
            </a:r>
            <a:r>
              <a:rPr lang="en-US" sz="2200">
                <a:ea typeface="+mn-lt"/>
                <a:cs typeface="+mn-lt"/>
              </a:rPr>
              <a:t>.</a:t>
            </a:r>
            <a:endParaRPr lang="en-US" sz="2200">
              <a:cs typeface="Calibri" panose="020F0502020204030204"/>
            </a:endParaRPr>
          </a:p>
          <a:p>
            <a:r>
              <a:rPr lang="en-US" sz="2000">
                <a:ea typeface="+mn-lt"/>
                <a:cs typeface="+mn-lt"/>
              </a:rPr>
              <a:t>Utilized the convolution process with a specified matrix 'D' to approximate the Laplacian of an image.</a:t>
            </a:r>
          </a:p>
          <a:p>
            <a:pPr marL="0" indent="0">
              <a:buNone/>
            </a:pPr>
            <a:br>
              <a:rPr lang="en-US" sz="2200"/>
            </a:br>
            <a:endParaRPr lang="en-US" sz="22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2200">
                <a:cs typeface="Calibri" panose="020F0502020204030204"/>
              </a:rPr>
              <a:t>            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EA52AB-27B1-6752-C434-1072F051D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2262146"/>
            <a:ext cx="5458968" cy="23337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3E7818-67FF-EC14-64B1-60F3D593C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dirty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82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05D0145-1321-9FD2-33B6-519D1EBE3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cs typeface="Calibri Light"/>
              </a:rPr>
              <a:t>Laplacian Loss</a:t>
            </a:r>
            <a:endParaRPr lang="en-US" sz="5400"/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3B968A-ACD3-79E4-619E-F9E61CD21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836" y="2287293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Given two images x and y, we adapted the loss function by incorporating the contribution of L</a:t>
            </a:r>
            <a:r>
              <a:rPr lang="en-US" sz="2200" baseline="-25000">
                <a:ea typeface="+mn-lt"/>
                <a:cs typeface="+mn-lt"/>
              </a:rPr>
              <a:t>lap</a:t>
            </a:r>
            <a:r>
              <a:rPr lang="en-US" sz="2200">
                <a:ea typeface="+mn-lt"/>
                <a:cs typeface="+mn-lt"/>
              </a:rPr>
              <a:t>- a metric used to assess the dissimilarity between the Laplacians of images x and y</a:t>
            </a:r>
          </a:p>
          <a:p>
            <a:pPr marL="0" indent="0">
              <a:buNone/>
            </a:pPr>
            <a:r>
              <a:rPr lang="en-US" sz="2200">
                <a:cs typeface="Calibri" panose="020F0502020204030204"/>
              </a:rPr>
              <a:t>                             </a:t>
            </a:r>
          </a:p>
          <a:p>
            <a:pPr marL="0" indent="0">
              <a:buNone/>
            </a:pPr>
            <a:r>
              <a:rPr lang="en-US" sz="2200">
                <a:cs typeface="Calibri" panose="020F0502020204030204"/>
              </a:rPr>
              <a:t> </a:t>
            </a:r>
            <a:r>
              <a:rPr lang="en-US" sz="2200">
                <a:ea typeface="+mn-lt"/>
                <a:cs typeface="+mn-lt"/>
              </a:rPr>
              <a:t>  </a:t>
            </a:r>
            <a:endParaRPr lang="en-US" sz="2200" baseline="-25000">
              <a:ea typeface="+mn-lt"/>
              <a:cs typeface="+mn-lt"/>
            </a:endParaRPr>
          </a:p>
          <a:p>
            <a:r>
              <a:rPr lang="en-US" sz="2200">
                <a:ea typeface="+mn-lt"/>
                <a:cs typeface="+mn-lt"/>
              </a:rPr>
              <a:t>  This adjustment involved strategically introducing L</a:t>
            </a:r>
            <a:r>
              <a:rPr lang="en-US" sz="2200" baseline="-25000">
                <a:ea typeface="+mn-lt"/>
                <a:cs typeface="+mn-lt"/>
              </a:rPr>
              <a:t>lap</a:t>
            </a:r>
            <a:r>
              <a:rPr lang="en-US" sz="2200">
                <a:ea typeface="+mn-lt"/>
                <a:cs typeface="+mn-lt"/>
              </a:rPr>
              <a:t> after specific layers in the VGG network</a:t>
            </a:r>
            <a:r>
              <a:rPr lang="en-US" sz="2200">
                <a:cs typeface="Calibri" panose="020F0502020204030204"/>
              </a:rPr>
              <a:t>, and taking their sum to get a modified loss function                                        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90E886-FEF1-A27B-6D22-D6103101A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Farzi Van Gogh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243FF-ED1C-E15D-D633-20E18D0C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dirty="0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DD61B4-5115-CC59-D255-03CFD7AC1D93}"/>
              </a:ext>
            </a:extLst>
          </p:cNvPr>
          <p:cNvSpPr txBox="1"/>
          <p:nvPr/>
        </p:nvSpPr>
        <p:spPr>
          <a:xfrm>
            <a:off x="8438444" y="220133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pic>
        <p:nvPicPr>
          <p:cNvPr id="2" name="Picture 1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BACA9A3E-F4E5-A3DE-95DD-BD71ED31E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673" y="3330570"/>
            <a:ext cx="2743200" cy="65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33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Farzi Van Gogh</vt:lpstr>
      <vt:lpstr>Task description</vt:lpstr>
      <vt:lpstr>Approach</vt:lpstr>
      <vt:lpstr>Renderer</vt:lpstr>
      <vt:lpstr>     Image generation</vt:lpstr>
      <vt:lpstr>     Loss function</vt:lpstr>
      <vt:lpstr>Major Contributions</vt:lpstr>
      <vt:lpstr>Laplacian </vt:lpstr>
      <vt:lpstr>Laplacian Loss</vt:lpstr>
      <vt:lpstr>PowerPoint Presentation</vt:lpstr>
      <vt:lpstr>Lightweight Renderer</vt:lpstr>
      <vt:lpstr>Comparing effect of Laplacian Loss</vt:lpstr>
      <vt:lpstr>PowerPoint Presentation</vt:lpstr>
      <vt:lpstr>PowerPoint Presentation</vt:lpstr>
      <vt:lpstr>Comparison of Models</vt:lpstr>
      <vt:lpstr>Video Style Transfer</vt:lpstr>
      <vt:lpstr>PowerPoint Presentation</vt:lpstr>
      <vt:lpstr>Other contributions</vt:lpstr>
      <vt:lpstr>Changes made in code</vt:lpstr>
      <vt:lpstr>Work Division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2023-11-26T10:16:33Z</dcterms:created>
  <dcterms:modified xsi:type="dcterms:W3CDTF">2023-11-27T17:50:04Z</dcterms:modified>
</cp:coreProperties>
</file>